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62" r:id="rId5"/>
    <p:sldId id="261" r:id="rId6"/>
    <p:sldId id="263" r:id="rId7"/>
    <p:sldId id="264" r:id="rId8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FEE61C6-39FA-41B6-8832-554A9A14DD5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40AF0221-48F9-4DEF-872C-F08CB66D3A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7795830-7765-41C8-A53D-E2869406EE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4C859-83F2-45BC-A56D-AE96837F65CB}" type="datetimeFigureOut">
              <a:rPr lang="zh-CN" altLang="en-US" smtClean="0"/>
              <a:t>2019/5/16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E8954EA-3828-48E5-8AA2-6762D8329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B260FD1-0D92-44E6-8CF1-27F0D096F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0E024-D00A-4D4E-BA13-8462CE505E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5488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B2B6FCA-6DB3-4D35-8307-0997BFC22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1B5D3A6E-89EC-4EAD-8306-DD3B521E2D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BF8FBE11-2EE5-44F4-A56E-2BA7D9621D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4C859-83F2-45BC-A56D-AE96837F65CB}" type="datetimeFigureOut">
              <a:rPr lang="zh-CN" altLang="en-US" smtClean="0"/>
              <a:t>2019/5/16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474BBD0C-C213-4C43-83F0-573F232F80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5193855-969C-4D9C-B5D3-B51684066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0E024-D00A-4D4E-BA13-8462CE505E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46342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DA5B5478-2C8B-4973-ADEE-D4EEF5D05B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40D13193-8121-406B-9494-81B6909ABA6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5CBA7FD5-B55A-41F7-B810-3BAA574BE4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4C859-83F2-45BC-A56D-AE96837F65CB}" type="datetimeFigureOut">
              <a:rPr lang="zh-CN" altLang="en-US" smtClean="0"/>
              <a:t>2019/5/16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A0C26CB-9DB2-45BF-BF33-4E874BA5F6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D964DC0-4DB1-4BA3-9A0D-97DD50A9BB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0E024-D00A-4D4E-BA13-8462CE505E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736974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F8B7BB6-39EC-4AFD-B815-2140BCA33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57C283D-5563-4D01-A4FD-605C061B5E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7DB2AB5-5A93-46AE-A2AE-3334623B8F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4C859-83F2-45BC-A56D-AE96837F65CB}" type="datetimeFigureOut">
              <a:rPr lang="zh-CN" altLang="en-US" smtClean="0"/>
              <a:t>2019/5/16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D789B6EF-D20F-4AA3-B0D2-38499EE577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36465434-434F-4429-B275-BBD183D18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0E024-D00A-4D4E-BA13-8462CE505E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920008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2E9A955-D625-4778-BF09-4633F64720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F201126-0268-43EF-B375-906C5EC589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F9EF301A-2EB9-46B8-A781-ACDF4F77F2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4C859-83F2-45BC-A56D-AE96837F65CB}" type="datetimeFigureOut">
              <a:rPr lang="zh-CN" altLang="en-US" smtClean="0"/>
              <a:t>2019/5/16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157D1CB0-30F2-4C5C-94A3-73FCFBB34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E1A3BEE2-2CEC-429C-AB92-A04F41271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0E024-D00A-4D4E-BA13-8462CE505E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1332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68A8A8F-A4CE-4953-8BF9-689B95681A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3145B9CB-C118-458B-95AE-4FB883C802A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4245DA1C-4274-4995-A7F1-15A26DDD24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68896095-5F34-4C5E-9C79-9ECCCEC49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4C859-83F2-45BC-A56D-AE96837F65CB}" type="datetimeFigureOut">
              <a:rPr lang="zh-CN" altLang="en-US" smtClean="0"/>
              <a:t>2019/5/16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EBF4D7A9-A2B7-46D6-9A1C-D62C46FC9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7777391B-D17A-4D08-A05E-7F9FA472B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0E024-D00A-4D4E-BA13-8462CE505E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352976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5A117655-E8C0-436A-9947-B6946B3932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8DD2FBA-9BD6-4756-B1C7-0B040C5B9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0C708E60-3017-4799-8F4A-DB8D7565F2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50A84F09-012F-4EDD-A1DE-76795CC148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DB3B2A33-223E-4FF2-82A7-94D7E2CBF2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54C903A1-ECE6-434E-B2B8-B769E633C9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4C859-83F2-45BC-A56D-AE96837F65CB}" type="datetimeFigureOut">
              <a:rPr lang="zh-CN" altLang="en-US" smtClean="0"/>
              <a:t>2019/5/16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73D67EC9-4F80-42B6-815D-075E635BE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DB801F5A-364F-4175-AA0A-06EA55AD0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0E024-D00A-4D4E-BA13-8462CE505E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02733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68BB6E0B-F4AF-42E2-B26F-3A67CEF1CC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332BD2B4-C165-48B4-822D-BDB369213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4C859-83F2-45BC-A56D-AE96837F65CB}" type="datetimeFigureOut">
              <a:rPr lang="zh-CN" altLang="en-US" smtClean="0"/>
              <a:t>2019/5/16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DC6971EA-1546-48AE-BE77-9FEBA1B9D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61FFC2E2-A3F6-4409-B90D-50490C5A8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0E024-D00A-4D4E-BA13-8462CE505E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8004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54C04BF9-6616-490F-95D5-F2F71D5DFF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4C859-83F2-45BC-A56D-AE96837F65CB}" type="datetimeFigureOut">
              <a:rPr lang="zh-CN" altLang="en-US" smtClean="0"/>
              <a:t>2019/5/16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39CD133A-94BD-4DB5-8633-E823388AF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BF250FC9-1999-49E4-8D06-529F33223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0E024-D00A-4D4E-BA13-8462CE505E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91842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55C1797-7F44-4520-9F17-AD9402BD6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CE89042-AEFF-4817-8AC9-32D8D7208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D1CCDF7D-6309-4131-8371-667293A816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3EAEEA65-543E-4AEC-9904-C44D00A39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4C859-83F2-45BC-A56D-AE96837F65CB}" type="datetimeFigureOut">
              <a:rPr lang="zh-CN" altLang="en-US" smtClean="0"/>
              <a:t>2019/5/16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826839FD-6794-4F6C-BA90-D99096AD0D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0BE72FF-2A8A-4DC6-B3E6-C1E10FDE17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0E024-D00A-4D4E-BA13-8462CE505E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03461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5740833-4957-4BD2-BE09-A0C6632796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6B54994C-A875-4FA0-B5B9-1FFC2E32EB6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0FA3D194-29B3-4DC6-86D6-52BEC57EBF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D679C84-E4F6-4D59-AB1E-3B06F1B65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4C859-83F2-45BC-A56D-AE96837F65CB}" type="datetimeFigureOut">
              <a:rPr lang="zh-CN" altLang="en-US" smtClean="0"/>
              <a:t>2019/5/16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74DBE26A-0C1A-4F61-99A6-E3447D619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420AF9FD-6D91-434A-B4BE-167ED26E0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20E024-D00A-4D4E-BA13-8462CE505E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8976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6CB02326-0465-48C5-94F8-F87C57366B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7CE4378F-A287-48A0-A0BE-71EDF8D084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4563D56D-E170-46EA-8964-C36A0F5427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D4C859-83F2-45BC-A56D-AE96837F65CB}" type="datetimeFigureOut">
              <a:rPr lang="zh-CN" altLang="en-US" smtClean="0"/>
              <a:t>2019/5/16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2680A9F2-01B6-45A3-8712-F557C969B46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4CC63B56-A568-4B3D-BE0E-43B86EAA860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20E024-D00A-4D4E-BA13-8462CE505E3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244892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AB2E1A32-5552-4573-B0C4-76DEB35838C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主成分分析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F81885D7-ADEE-49CB-B445-F8BC5EE1D48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2018/5/27  </a:t>
            </a:r>
            <a:r>
              <a:rPr lang="zh-CN" altLang="en-US" dirty="0"/>
              <a:t>机器学习组</a:t>
            </a:r>
            <a:r>
              <a:rPr lang="en-US" altLang="zh-CN" dirty="0"/>
              <a:t>  </a:t>
            </a:r>
            <a:r>
              <a:rPr lang="zh-CN" altLang="en-US" dirty="0"/>
              <a:t>刘腾俊  </a:t>
            </a:r>
          </a:p>
        </p:txBody>
      </p:sp>
    </p:spTree>
    <p:extLst>
      <p:ext uri="{BB962C8B-B14F-4D97-AF65-F5344CB8AC3E}">
        <p14:creationId xmlns:p14="http://schemas.microsoft.com/office/powerpoint/2010/main" val="20261743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E29F17D-FAAE-4AF1-8919-A0296181E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主成分分析（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PCA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5B3388B-F297-4057-A40E-76A369DFA9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zh-CN" dirty="0"/>
              <a:t>PCA</a:t>
            </a:r>
            <a:r>
              <a:rPr lang="zh-CN" altLang="en-US" dirty="0"/>
              <a:t>简介：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PCA</a:t>
            </a:r>
            <a:r>
              <a:rPr lang="zh-CN" altLang="en-US" dirty="0"/>
              <a:t>（</a:t>
            </a:r>
            <a:r>
              <a:rPr lang="en-US" altLang="zh-CN" dirty="0"/>
              <a:t>Principal Component Analysis</a:t>
            </a:r>
            <a:r>
              <a:rPr lang="zh-CN" altLang="en-US" dirty="0"/>
              <a:t>）是一种常用的数据分析方法。</a:t>
            </a:r>
            <a:r>
              <a:rPr lang="en-US" altLang="zh-CN" dirty="0"/>
              <a:t>PCA</a:t>
            </a:r>
            <a:r>
              <a:rPr lang="zh-CN" altLang="en-US" dirty="0"/>
              <a:t>通过线性变换将原始数据变换为一组各维度线性无关的表示，可用于提取数据的主要特征分量，常用于高维数据的降维。</a:t>
            </a: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r>
              <a:rPr lang="zh-CN" altLang="en-US" dirty="0"/>
              <a:t>采用</a:t>
            </a:r>
            <a:r>
              <a:rPr lang="en-US" altLang="zh-CN" dirty="0"/>
              <a:t>PCA</a:t>
            </a:r>
            <a:r>
              <a:rPr lang="zh-CN" altLang="en-US" dirty="0"/>
              <a:t>原因：</a:t>
            </a:r>
            <a:endParaRPr lang="en-US" altLang="zh-CN" dirty="0"/>
          </a:p>
          <a:p>
            <a:pPr marL="0" indent="0">
              <a:buNone/>
            </a:pPr>
            <a:r>
              <a:rPr lang="zh-CN" altLang="en-US" dirty="0"/>
              <a:t>实际机器学习中处理成千上万甚至几十万维的情况也并不罕见，在这种情况下，机器学习的资源消耗是不可接受的，因此我们必须对数据进行降维。降维当然意味着信息的丢失，不过鉴于实际数据本身常常存在的相关性，我们可以想办法在降维的同时将信息的损失尽量降低。</a:t>
            </a:r>
          </a:p>
        </p:txBody>
      </p:sp>
    </p:spTree>
    <p:extLst>
      <p:ext uri="{BB962C8B-B14F-4D97-AF65-F5344CB8AC3E}">
        <p14:creationId xmlns:p14="http://schemas.microsoft.com/office/powerpoint/2010/main" val="3760209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E29F17D-FAAE-4AF1-8919-A0296181E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主成分分析（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PCA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5B3388B-F297-4057-A40E-76A369DFA9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1062"/>
            <a:ext cx="10515600" cy="4351338"/>
          </a:xfrm>
        </p:spPr>
        <p:txBody>
          <a:bodyPr/>
          <a:lstStyle/>
          <a:p>
            <a:r>
              <a:rPr lang="zh-CN" altLang="en-US" dirty="0"/>
              <a:t>向量的空间变换：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                                                               </a:t>
            </a:r>
            <a:r>
              <a:rPr lang="zh-CN" altLang="en-US" sz="1800" dirty="0"/>
              <a:t>原向量</a:t>
            </a:r>
            <a:r>
              <a:rPr lang="en-US" altLang="zh-CN" sz="1800" dirty="0"/>
              <a:t>=(3,2)’</a:t>
            </a:r>
            <a:endParaRPr lang="en-US" altLang="zh-CN" dirty="0"/>
          </a:p>
          <a:p>
            <a:pPr lvl="8"/>
            <a:r>
              <a:rPr lang="en-US" altLang="zh-CN" dirty="0"/>
              <a:t>                                   </a:t>
            </a:r>
            <a:endParaRPr lang="zh-CN" altLang="en-US" dirty="0"/>
          </a:p>
        </p:txBody>
      </p:sp>
      <p:pic>
        <p:nvPicPr>
          <p:cNvPr id="1026" name="Picture 2" descr="http://blog.codinglabs.org/uploads/pictures/pca-tutorial/05.png">
            <a:extLst>
              <a:ext uri="{FF2B5EF4-FFF2-40B4-BE49-F238E27FC236}">
                <a16:creationId xmlns:a16="http://schemas.microsoft.com/office/drawing/2014/main" id="{AD7043D0-12CC-4040-B1FD-15C71AEE91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01" y="2463282"/>
            <a:ext cx="4543717" cy="39278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DD538947-1ABE-4BDE-81C2-4087B7600B1C}"/>
              </a:ext>
            </a:extLst>
          </p:cNvPr>
          <p:cNvSpPr txBox="1"/>
          <p:nvPr/>
        </p:nvSpPr>
        <p:spPr>
          <a:xfrm>
            <a:off x="7007290" y="2463282"/>
            <a:ext cx="43465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新基                                   下，表示为：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515C4466-5B9F-4553-9A29-D62BADA723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13877" y="2438011"/>
            <a:ext cx="2114550" cy="419100"/>
          </a:xfrm>
          <a:prstGeom prst="rect">
            <a:avLst/>
          </a:prstGeom>
        </p:spPr>
      </p:pic>
      <p:pic>
        <p:nvPicPr>
          <p:cNvPr id="6" name="图片 5">
            <a:extLst>
              <a:ext uri="{FF2B5EF4-FFF2-40B4-BE49-F238E27FC236}">
                <a16:creationId xmlns:a16="http://schemas.microsoft.com/office/drawing/2014/main" id="{ABDDC567-71E3-4A92-8106-E018ED3C01D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34419" y="3096341"/>
            <a:ext cx="3791728" cy="663989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8E179B29-D94F-499A-911C-A10F236D35CF}"/>
              </a:ext>
            </a:extLst>
          </p:cNvPr>
          <p:cNvSpPr txBox="1"/>
          <p:nvPr/>
        </p:nvSpPr>
        <p:spPr>
          <a:xfrm>
            <a:off x="7384790" y="3895267"/>
            <a:ext cx="396901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/>
              <a:t>矩阵储存空间变换信息</a:t>
            </a:r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C23119CC-1DD5-4C6B-A586-ED6D034EA4FC}"/>
              </a:ext>
            </a:extLst>
          </p:cNvPr>
          <p:cNvSpPr txBox="1"/>
          <p:nvPr/>
        </p:nvSpPr>
        <p:spPr>
          <a:xfrm>
            <a:off x="6783354" y="4359838"/>
            <a:ext cx="5187821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推广：</a:t>
            </a:r>
            <a:endParaRPr lang="en-US" altLang="zh-CN" dirty="0"/>
          </a:p>
          <a:p>
            <a:r>
              <a:rPr lang="zh-CN" altLang="en-US" dirty="0"/>
              <a:t>如果我们有</a:t>
            </a:r>
            <a:r>
              <a:rPr lang="en-US" altLang="zh-CN" dirty="0"/>
              <a:t>M</a:t>
            </a:r>
            <a:r>
              <a:rPr lang="zh-CN" altLang="en-US" dirty="0"/>
              <a:t>个</a:t>
            </a:r>
            <a:r>
              <a:rPr lang="en-US" altLang="zh-CN" dirty="0"/>
              <a:t>N</a:t>
            </a:r>
            <a:r>
              <a:rPr lang="zh-CN" altLang="en-US" dirty="0"/>
              <a:t>维向量，想将其变换为由</a:t>
            </a:r>
            <a:r>
              <a:rPr lang="en-US" altLang="zh-CN" dirty="0"/>
              <a:t>R</a:t>
            </a:r>
            <a:r>
              <a:rPr lang="zh-CN" altLang="en-US" dirty="0"/>
              <a:t>个</a:t>
            </a:r>
            <a:r>
              <a:rPr lang="en-US" altLang="zh-CN" dirty="0"/>
              <a:t>N</a:t>
            </a:r>
            <a:r>
              <a:rPr lang="zh-CN" altLang="en-US" dirty="0"/>
              <a:t>维向量表示的新空间中，那么首先将</a:t>
            </a:r>
            <a:r>
              <a:rPr lang="en-US" altLang="zh-CN" dirty="0"/>
              <a:t>R</a:t>
            </a:r>
            <a:r>
              <a:rPr lang="zh-CN" altLang="en-US" dirty="0"/>
              <a:t>个基按行组成矩阵</a:t>
            </a:r>
            <a:r>
              <a:rPr lang="en-US" altLang="zh-CN" dirty="0"/>
              <a:t>A</a:t>
            </a:r>
            <a:r>
              <a:rPr lang="zh-CN" altLang="en-US" dirty="0"/>
              <a:t>，然后将向量按列组成矩阵</a:t>
            </a:r>
            <a:r>
              <a:rPr lang="en-US" altLang="zh-CN" dirty="0"/>
              <a:t>B</a:t>
            </a:r>
            <a:r>
              <a:rPr lang="zh-CN" altLang="en-US" dirty="0"/>
              <a:t>，那么两矩阵的乘积</a:t>
            </a:r>
            <a:r>
              <a:rPr lang="en-US" altLang="zh-CN" dirty="0"/>
              <a:t>AB</a:t>
            </a:r>
            <a:r>
              <a:rPr lang="zh-CN" altLang="en-US" dirty="0"/>
              <a:t>就是变换结果，其中</a:t>
            </a:r>
            <a:r>
              <a:rPr lang="en-US" altLang="zh-CN" dirty="0"/>
              <a:t>AB</a:t>
            </a:r>
            <a:r>
              <a:rPr lang="zh-CN" altLang="en-US" dirty="0"/>
              <a:t>的第</a:t>
            </a:r>
            <a:r>
              <a:rPr lang="en-US" altLang="zh-CN" dirty="0"/>
              <a:t>m</a:t>
            </a:r>
            <a:r>
              <a:rPr lang="zh-CN" altLang="en-US" dirty="0"/>
              <a:t>列为</a:t>
            </a:r>
            <a:r>
              <a:rPr lang="en-US" altLang="zh-CN" dirty="0"/>
              <a:t>A</a:t>
            </a:r>
            <a:r>
              <a:rPr lang="zh-CN" altLang="en-US" dirty="0"/>
              <a:t>中第</a:t>
            </a:r>
            <a:r>
              <a:rPr lang="en-US" altLang="zh-CN" dirty="0"/>
              <a:t>m</a:t>
            </a:r>
            <a:r>
              <a:rPr lang="zh-CN" altLang="en-US" dirty="0"/>
              <a:t>列变换后的结果。</a:t>
            </a:r>
            <a:endParaRPr lang="en-US" altLang="zh-CN" dirty="0"/>
          </a:p>
          <a:p>
            <a:r>
              <a:rPr lang="zh-CN" altLang="en-US" dirty="0"/>
              <a:t>这里</a:t>
            </a:r>
            <a:r>
              <a:rPr lang="en-US" altLang="zh-CN" dirty="0"/>
              <a:t>R</a:t>
            </a:r>
            <a:r>
              <a:rPr lang="zh-CN" altLang="en-US" dirty="0"/>
              <a:t>可以小于</a:t>
            </a:r>
            <a:r>
              <a:rPr lang="en-US" altLang="zh-CN" dirty="0"/>
              <a:t>N</a:t>
            </a:r>
            <a:r>
              <a:rPr lang="zh-CN" altLang="en-US" dirty="0"/>
              <a:t>，而</a:t>
            </a:r>
            <a:r>
              <a:rPr lang="en-US" altLang="zh-CN" dirty="0"/>
              <a:t>R</a:t>
            </a:r>
            <a:r>
              <a:rPr lang="zh-CN" altLang="en-US" dirty="0"/>
              <a:t>决定了变换后数据的维数。</a:t>
            </a:r>
          </a:p>
        </p:txBody>
      </p:sp>
    </p:spTree>
    <p:extLst>
      <p:ext uri="{BB962C8B-B14F-4D97-AF65-F5344CB8AC3E}">
        <p14:creationId xmlns:p14="http://schemas.microsoft.com/office/powerpoint/2010/main" val="3929929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E29F17D-FAAE-4AF1-8919-A0296181E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主成分分析（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PCA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5B3388B-F297-4057-A40E-76A369DFA9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最大程度保留信息下选择新基（降维）：</a:t>
            </a: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3C7AFCF3-936A-4F82-83B7-025056A1FA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647461"/>
            <a:ext cx="4051041" cy="4010395"/>
          </a:xfrm>
          <a:prstGeom prst="rect">
            <a:avLst/>
          </a:prstGeom>
        </p:spPr>
      </p:pic>
      <p:sp>
        <p:nvSpPr>
          <p:cNvPr id="10" name="文本框 9">
            <a:extLst>
              <a:ext uri="{FF2B5EF4-FFF2-40B4-BE49-F238E27FC236}">
                <a16:creationId xmlns:a16="http://schemas.microsoft.com/office/drawing/2014/main" id="{5DED40C3-DEDC-4D89-97FF-7B9DF8FBED46}"/>
              </a:ext>
            </a:extLst>
          </p:cNvPr>
          <p:cNvSpPr txBox="1"/>
          <p:nvPr/>
        </p:nvSpPr>
        <p:spPr>
          <a:xfrm>
            <a:off x="6343262" y="2416629"/>
            <a:ext cx="50105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/>
              <a:t>希望投影后的投影值尽可能分散</a:t>
            </a:r>
          </a:p>
        </p:txBody>
      </p:sp>
      <p:sp>
        <p:nvSpPr>
          <p:cNvPr id="12" name="文本框 11">
            <a:extLst>
              <a:ext uri="{FF2B5EF4-FFF2-40B4-BE49-F238E27FC236}">
                <a16:creationId xmlns:a16="http://schemas.microsoft.com/office/drawing/2014/main" id="{6031DE13-D860-40CB-9700-3CCDCDAF7E5B}"/>
              </a:ext>
            </a:extLst>
          </p:cNvPr>
          <p:cNvSpPr txBox="1"/>
          <p:nvPr/>
        </p:nvSpPr>
        <p:spPr>
          <a:xfrm>
            <a:off x="8623818" y="2892090"/>
            <a:ext cx="3974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可以用数学上的方差来表述。</a:t>
            </a:r>
          </a:p>
        </p:txBody>
      </p:sp>
      <p:sp>
        <p:nvSpPr>
          <p:cNvPr id="13" name="文本框 12">
            <a:extLst>
              <a:ext uri="{FF2B5EF4-FFF2-40B4-BE49-F238E27FC236}">
                <a16:creationId xmlns:a16="http://schemas.microsoft.com/office/drawing/2014/main" id="{4F12EC4D-439C-4731-ACF7-DA0D387824EF}"/>
              </a:ext>
            </a:extLst>
          </p:cNvPr>
          <p:cNvSpPr txBox="1"/>
          <p:nvPr/>
        </p:nvSpPr>
        <p:spPr>
          <a:xfrm>
            <a:off x="6343262" y="3249318"/>
            <a:ext cx="5346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对左图即：寻找一个一维基，使得所有数据变换为这个基上的坐标表示后，方差值最大。</a:t>
            </a:r>
          </a:p>
        </p:txBody>
      </p:sp>
      <p:sp>
        <p:nvSpPr>
          <p:cNvPr id="14" name="矩形 13">
            <a:extLst>
              <a:ext uri="{FF2B5EF4-FFF2-40B4-BE49-F238E27FC236}">
                <a16:creationId xmlns:a16="http://schemas.microsoft.com/office/drawing/2014/main" id="{E476BB99-8E06-451B-8129-B5C71A76A6F7}"/>
              </a:ext>
            </a:extLst>
          </p:cNvPr>
          <p:cNvSpPr/>
          <p:nvPr/>
        </p:nvSpPr>
        <p:spPr>
          <a:xfrm>
            <a:off x="5800531" y="4411315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zh-CN" altLang="en-US" dirty="0"/>
              <a:t>考虑三维降到二维问题。与之前相同，首先我们希望找到一个方向使得投影后方差最大，这样就完成了第一个方向的选择，继而我们选择第二个投影方向。我们想让两个字段尽可能表示更多的原始信息，我们是不希望它们之间存在（线性）相关性的。数学上可以用两个字段的协方差表示其相关性。</a:t>
            </a:r>
          </a:p>
        </p:txBody>
      </p:sp>
      <p:sp>
        <p:nvSpPr>
          <p:cNvPr id="15" name="文本框 14">
            <a:extLst>
              <a:ext uri="{FF2B5EF4-FFF2-40B4-BE49-F238E27FC236}">
                <a16:creationId xmlns:a16="http://schemas.microsoft.com/office/drawing/2014/main" id="{7EC17F0E-2E49-409A-B7C4-5D800FCA1A4B}"/>
              </a:ext>
            </a:extLst>
          </p:cNvPr>
          <p:cNvSpPr txBox="1"/>
          <p:nvPr/>
        </p:nvSpPr>
        <p:spPr>
          <a:xfrm>
            <a:off x="838200" y="2474802"/>
            <a:ext cx="372291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dirty="0"/>
              <a:t>首先将每个字段</a:t>
            </a:r>
            <a:endParaRPr lang="en-US" altLang="zh-CN" dirty="0"/>
          </a:p>
          <a:p>
            <a:r>
              <a:rPr lang="zh-CN" altLang="en-US" dirty="0"/>
              <a:t>都变为均值为</a:t>
            </a:r>
            <a:r>
              <a:rPr lang="en-US" altLang="zh-CN" dirty="0"/>
              <a:t>0</a:t>
            </a:r>
            <a:r>
              <a:rPr lang="zh-CN" altLang="en-US" dirty="0"/>
              <a:t>。</a:t>
            </a:r>
          </a:p>
        </p:txBody>
      </p:sp>
      <p:pic>
        <p:nvPicPr>
          <p:cNvPr id="16" name="图片 15">
            <a:extLst>
              <a:ext uri="{FF2B5EF4-FFF2-40B4-BE49-F238E27FC236}">
                <a16:creationId xmlns:a16="http://schemas.microsoft.com/office/drawing/2014/main" id="{EFC9BB63-15CB-42A5-9DCC-454FBEC4A5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1250" y="3093456"/>
            <a:ext cx="1337387" cy="536247"/>
          </a:xfrm>
          <a:prstGeom prst="rect">
            <a:avLst/>
          </a:prstGeom>
        </p:spPr>
      </p:pic>
      <p:pic>
        <p:nvPicPr>
          <p:cNvPr id="17" name="图片 16">
            <a:extLst>
              <a:ext uri="{FF2B5EF4-FFF2-40B4-BE49-F238E27FC236}">
                <a16:creationId xmlns:a16="http://schemas.microsoft.com/office/drawing/2014/main" id="{3886BFB1-B934-4A8C-945B-9D1E5AF762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8937" y="3897465"/>
            <a:ext cx="1482012" cy="411670"/>
          </a:xfrm>
          <a:prstGeom prst="rect">
            <a:avLst/>
          </a:prstGeom>
        </p:spPr>
      </p:pic>
      <p:cxnSp>
        <p:nvCxnSpPr>
          <p:cNvPr id="21" name="直接箭头连接符 20">
            <a:extLst>
              <a:ext uri="{FF2B5EF4-FFF2-40B4-BE49-F238E27FC236}">
                <a16:creationId xmlns:a16="http://schemas.microsoft.com/office/drawing/2014/main" id="{4438F3D5-5D24-4CAD-8291-F5FDB0F35E4F}"/>
              </a:ext>
            </a:extLst>
          </p:cNvPr>
          <p:cNvCxnSpPr>
            <a:stCxn id="16" idx="2"/>
            <a:endCxn id="17" idx="0"/>
          </p:cNvCxnSpPr>
          <p:nvPr/>
        </p:nvCxnSpPr>
        <p:spPr>
          <a:xfrm flipH="1">
            <a:off x="1719943" y="3629703"/>
            <a:ext cx="1" cy="2677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图片 22">
            <a:extLst>
              <a:ext uri="{FF2B5EF4-FFF2-40B4-BE49-F238E27FC236}">
                <a16:creationId xmlns:a16="http://schemas.microsoft.com/office/drawing/2014/main" id="{414C90AB-DBCE-427A-8A2C-69503FF16D2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16685" y="3828242"/>
            <a:ext cx="1684273" cy="613824"/>
          </a:xfrm>
          <a:prstGeom prst="rect">
            <a:avLst/>
          </a:prstGeom>
        </p:spPr>
      </p:pic>
      <p:pic>
        <p:nvPicPr>
          <p:cNvPr id="24" name="图片 23">
            <a:extLst>
              <a:ext uri="{FF2B5EF4-FFF2-40B4-BE49-F238E27FC236}">
                <a16:creationId xmlns:a16="http://schemas.microsoft.com/office/drawing/2014/main" id="{E25CC840-3C9B-4641-A526-3A074470088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16685" y="5986976"/>
            <a:ext cx="1684273" cy="471859"/>
          </a:xfrm>
          <a:prstGeom prst="rect">
            <a:avLst/>
          </a:prstGeom>
        </p:spPr>
      </p:pic>
      <p:sp>
        <p:nvSpPr>
          <p:cNvPr id="4" name="文本框 3">
            <a:extLst>
              <a:ext uri="{FF2B5EF4-FFF2-40B4-BE49-F238E27FC236}">
                <a16:creationId xmlns:a16="http://schemas.microsoft.com/office/drawing/2014/main" id="{A6716C9D-FF49-4F4A-949A-47028EFDC10B}"/>
              </a:ext>
            </a:extLst>
          </p:cNvPr>
          <p:cNvSpPr txBox="1"/>
          <p:nvPr/>
        </p:nvSpPr>
        <p:spPr>
          <a:xfrm>
            <a:off x="1051250" y="3385805"/>
            <a:ext cx="10078616" cy="923330"/>
          </a:xfrm>
          <a:prstGeom prst="rect">
            <a:avLst/>
          </a:prstGeom>
          <a:solidFill>
            <a:srgbClr val="FF5050"/>
          </a:solidFill>
        </p:spPr>
        <p:txBody>
          <a:bodyPr wrap="square" rtlCol="0">
            <a:spAutoFit/>
          </a:bodyPr>
          <a:lstStyle/>
          <a:p>
            <a:r>
              <a:rPr lang="zh-CN" altLang="en-US" dirty="0"/>
              <a:t>降维问题的优化目标：</a:t>
            </a:r>
            <a:r>
              <a:rPr lang="zh-CN" altLang="en-US" b="1" dirty="0"/>
              <a:t>将一组</a:t>
            </a:r>
            <a:r>
              <a:rPr lang="en-US" altLang="zh-CN" b="1" dirty="0"/>
              <a:t>N</a:t>
            </a:r>
            <a:r>
              <a:rPr lang="zh-CN" altLang="en-US" b="1" dirty="0"/>
              <a:t>维向量降为</a:t>
            </a:r>
            <a:r>
              <a:rPr lang="en-US" altLang="zh-CN" b="1" dirty="0"/>
              <a:t>K</a:t>
            </a:r>
            <a:r>
              <a:rPr lang="zh-CN" altLang="en-US" b="1" dirty="0"/>
              <a:t>维（</a:t>
            </a:r>
            <a:r>
              <a:rPr lang="en-US" altLang="zh-CN" b="1" dirty="0"/>
              <a:t>K</a:t>
            </a:r>
            <a:r>
              <a:rPr lang="zh-CN" altLang="en-US" b="1" dirty="0"/>
              <a:t>大于</a:t>
            </a:r>
            <a:r>
              <a:rPr lang="en-US" altLang="zh-CN" b="1" dirty="0"/>
              <a:t>0</a:t>
            </a:r>
            <a:r>
              <a:rPr lang="zh-CN" altLang="en-US" b="1" dirty="0"/>
              <a:t>，小于</a:t>
            </a:r>
            <a:r>
              <a:rPr lang="en-US" altLang="zh-CN" b="1" dirty="0"/>
              <a:t>N</a:t>
            </a:r>
            <a:r>
              <a:rPr lang="zh-CN" altLang="en-US" b="1" dirty="0"/>
              <a:t>），其目标是选择</a:t>
            </a:r>
            <a:r>
              <a:rPr lang="en-US" altLang="zh-CN" b="1" dirty="0"/>
              <a:t>K</a:t>
            </a:r>
            <a:r>
              <a:rPr lang="zh-CN" altLang="en-US" b="1" dirty="0"/>
              <a:t>个单位（模为</a:t>
            </a:r>
            <a:r>
              <a:rPr lang="en-US" altLang="zh-CN" b="1" dirty="0"/>
              <a:t>1</a:t>
            </a:r>
            <a:r>
              <a:rPr lang="zh-CN" altLang="en-US" b="1" dirty="0"/>
              <a:t>）正交基，使得原始数据变换到这组基上后，各字段两两间协方差为</a:t>
            </a:r>
            <a:r>
              <a:rPr lang="en-US" altLang="zh-CN" b="1" dirty="0"/>
              <a:t>0</a:t>
            </a:r>
            <a:r>
              <a:rPr lang="zh-CN" altLang="en-US" b="1" dirty="0"/>
              <a:t>，而字段的方差则尽可能大（在正交的约束下，取最大的</a:t>
            </a:r>
            <a:r>
              <a:rPr lang="en-US" altLang="zh-CN" b="1" dirty="0"/>
              <a:t>K</a:t>
            </a:r>
            <a:r>
              <a:rPr lang="zh-CN" altLang="en-US" b="1" dirty="0"/>
              <a:t>个方差）</a:t>
            </a:r>
            <a:r>
              <a:rPr lang="zh-CN" altLang="en-US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2624850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E29F17D-FAAE-4AF1-8919-A0296181E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主成分分析（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PCA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5B3388B-F297-4057-A40E-76A369DFA9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/>
              <a:t>协方差矩阵（以二维为例）：</a:t>
            </a:r>
            <a:endParaRPr lang="en-US" altLang="zh-CN" dirty="0"/>
          </a:p>
          <a:p>
            <a:pPr marL="0" indent="0">
              <a:buNone/>
            </a:pPr>
            <a:endParaRPr lang="zh-CN" altLang="en-US" dirty="0"/>
          </a:p>
        </p:txBody>
      </p:sp>
      <p:pic>
        <p:nvPicPr>
          <p:cNvPr id="25" name="图片 24">
            <a:extLst>
              <a:ext uri="{FF2B5EF4-FFF2-40B4-BE49-F238E27FC236}">
                <a16:creationId xmlns:a16="http://schemas.microsoft.com/office/drawing/2014/main" id="{3C0EA398-2E00-414C-977A-C111AD4D16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5250" y="2280946"/>
            <a:ext cx="4381500" cy="952500"/>
          </a:xfrm>
          <a:prstGeom prst="rect">
            <a:avLst/>
          </a:prstGeom>
        </p:spPr>
      </p:pic>
      <p:sp>
        <p:nvSpPr>
          <p:cNvPr id="26" name="矩形 25">
            <a:extLst>
              <a:ext uri="{FF2B5EF4-FFF2-40B4-BE49-F238E27FC236}">
                <a16:creationId xmlns:a16="http://schemas.microsoft.com/office/drawing/2014/main" id="{82BFE269-ECE4-41C1-989D-8E8F55B8FF78}"/>
              </a:ext>
            </a:extLst>
          </p:cNvPr>
          <p:cNvSpPr/>
          <p:nvPr/>
        </p:nvSpPr>
        <p:spPr>
          <a:xfrm>
            <a:off x="1069910" y="3219839"/>
            <a:ext cx="100521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/>
              <a:t>我们有</a:t>
            </a:r>
            <a:r>
              <a:rPr lang="en-US" altLang="zh-CN" dirty="0"/>
              <a:t>m</a:t>
            </a:r>
            <a:r>
              <a:rPr lang="zh-CN" altLang="en-US" dirty="0"/>
              <a:t>个</a:t>
            </a:r>
            <a:r>
              <a:rPr lang="en-US" altLang="zh-CN" dirty="0"/>
              <a:t>n</a:t>
            </a:r>
            <a:r>
              <a:rPr lang="zh-CN" altLang="en-US" dirty="0"/>
              <a:t>维数据记录，将其按列排成</a:t>
            </a:r>
            <a:r>
              <a:rPr lang="en-US" altLang="zh-CN" dirty="0"/>
              <a:t>n</a:t>
            </a:r>
            <a:r>
              <a:rPr lang="zh-CN" altLang="en-US" dirty="0"/>
              <a:t>乘</a:t>
            </a:r>
            <a:r>
              <a:rPr lang="en-US" altLang="zh-CN" dirty="0"/>
              <a:t>m</a:t>
            </a:r>
            <a:r>
              <a:rPr lang="zh-CN" altLang="en-US" dirty="0"/>
              <a:t>的矩阵</a:t>
            </a:r>
            <a:r>
              <a:rPr lang="en-US" altLang="zh-CN" dirty="0"/>
              <a:t>X</a:t>
            </a:r>
            <a:r>
              <a:rPr lang="zh-CN" altLang="en-US" dirty="0"/>
              <a:t>，设                    ，则</a:t>
            </a:r>
            <a:r>
              <a:rPr lang="en-US" altLang="zh-CN" dirty="0"/>
              <a:t>C</a:t>
            </a:r>
            <a:r>
              <a:rPr lang="zh-CN" altLang="en-US" dirty="0"/>
              <a:t>是一个对称矩阵，其对角线分别个各个字段的方差，而第</a:t>
            </a:r>
            <a:r>
              <a:rPr lang="en-US" altLang="zh-CN" dirty="0" err="1"/>
              <a:t>i</a:t>
            </a:r>
            <a:r>
              <a:rPr lang="zh-CN" altLang="en-US" dirty="0"/>
              <a:t>行</a:t>
            </a:r>
            <a:r>
              <a:rPr lang="en-US" altLang="zh-CN" dirty="0"/>
              <a:t>j</a:t>
            </a:r>
            <a:r>
              <a:rPr lang="zh-CN" altLang="en-US" dirty="0"/>
              <a:t>列和</a:t>
            </a:r>
            <a:r>
              <a:rPr lang="en-US" altLang="zh-CN" dirty="0"/>
              <a:t>j</a:t>
            </a:r>
            <a:r>
              <a:rPr lang="zh-CN" altLang="en-US" dirty="0"/>
              <a:t>行</a:t>
            </a:r>
            <a:r>
              <a:rPr lang="en-US" altLang="zh-CN" dirty="0" err="1"/>
              <a:t>i</a:t>
            </a:r>
            <a:r>
              <a:rPr lang="zh-CN" altLang="en-US" dirty="0"/>
              <a:t>列元素相同，表示</a:t>
            </a:r>
            <a:r>
              <a:rPr lang="en-US" altLang="zh-CN" dirty="0" err="1"/>
              <a:t>i</a:t>
            </a:r>
            <a:r>
              <a:rPr lang="zh-CN" altLang="en-US" dirty="0"/>
              <a:t>和</a:t>
            </a:r>
            <a:r>
              <a:rPr lang="en-US" altLang="zh-CN" dirty="0"/>
              <a:t>j</a:t>
            </a:r>
            <a:r>
              <a:rPr lang="zh-CN" altLang="en-US" dirty="0"/>
              <a:t>两个字段的协方差。</a:t>
            </a:r>
          </a:p>
        </p:txBody>
      </p:sp>
      <p:pic>
        <p:nvPicPr>
          <p:cNvPr id="27" name="图片 26">
            <a:extLst>
              <a:ext uri="{FF2B5EF4-FFF2-40B4-BE49-F238E27FC236}">
                <a16:creationId xmlns:a16="http://schemas.microsoft.com/office/drawing/2014/main" id="{EBCD66DA-081E-4783-AA6E-EA8AAA22FEF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07484" y="3215269"/>
            <a:ext cx="1200150" cy="371475"/>
          </a:xfrm>
          <a:prstGeom prst="rect">
            <a:avLst/>
          </a:prstGeom>
        </p:spPr>
      </p:pic>
      <p:sp>
        <p:nvSpPr>
          <p:cNvPr id="28" name="矩形 27">
            <a:extLst>
              <a:ext uri="{FF2B5EF4-FFF2-40B4-BE49-F238E27FC236}">
                <a16:creationId xmlns:a16="http://schemas.microsoft.com/office/drawing/2014/main" id="{5D709B65-1F3B-45D6-8DEC-68CC5F623350}"/>
              </a:ext>
            </a:extLst>
          </p:cNvPr>
          <p:cNvSpPr/>
          <p:nvPr/>
        </p:nvSpPr>
        <p:spPr>
          <a:xfrm>
            <a:off x="1069910" y="4065677"/>
            <a:ext cx="989355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/>
              <a:t>根据上述推导，我们发现要达到优化目的，等价于将协方差矩阵对角化：即除对角线外的其它元素化为</a:t>
            </a:r>
            <a:r>
              <a:rPr lang="en-US" altLang="zh-CN" dirty="0"/>
              <a:t>0</a:t>
            </a:r>
            <a:r>
              <a:rPr lang="zh-CN" altLang="en-US" dirty="0"/>
              <a:t>，并且在对角线上将元素按大小从上到下排列。</a:t>
            </a:r>
          </a:p>
        </p:txBody>
      </p:sp>
      <p:sp>
        <p:nvSpPr>
          <p:cNvPr id="31" name="矩形 30">
            <a:extLst>
              <a:ext uri="{FF2B5EF4-FFF2-40B4-BE49-F238E27FC236}">
                <a16:creationId xmlns:a16="http://schemas.microsoft.com/office/drawing/2014/main" id="{BDFFB2EE-A279-4BCB-B11A-CC0EBC6F04D4}"/>
              </a:ext>
            </a:extLst>
          </p:cNvPr>
          <p:cNvSpPr/>
          <p:nvPr/>
        </p:nvSpPr>
        <p:spPr>
          <a:xfrm>
            <a:off x="1069910" y="4805063"/>
            <a:ext cx="99682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/>
              <a:t>即：</a:t>
            </a:r>
            <a:r>
              <a:rPr lang="zh-CN" altLang="en-US" b="1" dirty="0"/>
              <a:t>寻找一个矩阵</a:t>
            </a:r>
            <a:r>
              <a:rPr lang="en-US" altLang="zh-CN" b="1" dirty="0"/>
              <a:t>P</a:t>
            </a:r>
            <a:r>
              <a:rPr lang="zh-CN" altLang="en-US" b="1" dirty="0"/>
              <a:t>，满足            是一个对角矩阵，并且对角元素按从大到小依次排列，那么</a:t>
            </a:r>
            <a:r>
              <a:rPr lang="en-US" altLang="zh-CN" b="1" dirty="0"/>
              <a:t>P</a:t>
            </a:r>
            <a:r>
              <a:rPr lang="zh-CN" altLang="en-US" b="1" dirty="0"/>
              <a:t>的前</a:t>
            </a:r>
            <a:r>
              <a:rPr lang="en-US" altLang="zh-CN" b="1" dirty="0"/>
              <a:t>K</a:t>
            </a:r>
            <a:r>
              <a:rPr lang="zh-CN" altLang="en-US" b="1" dirty="0"/>
              <a:t>行就是要寻找的基，用</a:t>
            </a:r>
            <a:r>
              <a:rPr lang="en-US" altLang="zh-CN" b="1" dirty="0"/>
              <a:t>P</a:t>
            </a:r>
            <a:r>
              <a:rPr lang="zh-CN" altLang="en-US" b="1" dirty="0"/>
              <a:t>的前</a:t>
            </a:r>
            <a:r>
              <a:rPr lang="en-US" altLang="zh-CN" b="1" dirty="0"/>
              <a:t>K</a:t>
            </a:r>
            <a:r>
              <a:rPr lang="zh-CN" altLang="en-US" b="1" dirty="0"/>
              <a:t>行组成的矩阵乘以</a:t>
            </a:r>
            <a:r>
              <a:rPr lang="en-US" altLang="zh-CN" b="1" dirty="0"/>
              <a:t>X</a:t>
            </a:r>
            <a:r>
              <a:rPr lang="zh-CN" altLang="en-US" b="1" dirty="0"/>
              <a:t>就使得</a:t>
            </a:r>
            <a:r>
              <a:rPr lang="en-US" altLang="zh-CN" b="1" dirty="0"/>
              <a:t>X</a:t>
            </a:r>
            <a:r>
              <a:rPr lang="zh-CN" altLang="en-US" b="1" dirty="0"/>
              <a:t>从</a:t>
            </a:r>
            <a:r>
              <a:rPr lang="en-US" altLang="zh-CN" b="1" dirty="0"/>
              <a:t>N</a:t>
            </a:r>
            <a:r>
              <a:rPr lang="zh-CN" altLang="en-US" b="1" dirty="0"/>
              <a:t>维降到了</a:t>
            </a:r>
            <a:r>
              <a:rPr lang="en-US" altLang="zh-CN" b="1" dirty="0"/>
              <a:t>K</a:t>
            </a:r>
            <a:r>
              <a:rPr lang="zh-CN" altLang="en-US" b="1" dirty="0"/>
              <a:t>维并满足上述优化条件。</a:t>
            </a:r>
          </a:p>
        </p:txBody>
      </p:sp>
      <p:pic>
        <p:nvPicPr>
          <p:cNvPr id="1024" name="图片 1023">
            <a:extLst>
              <a:ext uri="{FF2B5EF4-FFF2-40B4-BE49-F238E27FC236}">
                <a16:creationId xmlns:a16="http://schemas.microsoft.com/office/drawing/2014/main" id="{415B293F-BF72-4898-94DD-A901FFD522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77257" y="4805063"/>
            <a:ext cx="676275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79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图片 11">
            <a:extLst>
              <a:ext uri="{FF2B5EF4-FFF2-40B4-BE49-F238E27FC236}">
                <a16:creationId xmlns:a16="http://schemas.microsoft.com/office/drawing/2014/main" id="{8E7FFFED-A8D5-47C5-88F9-FF607EE692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8494" y="4213589"/>
            <a:ext cx="4200525" cy="1562100"/>
          </a:xfrm>
          <a:prstGeom prst="rect">
            <a:avLst/>
          </a:prstGeom>
        </p:spPr>
      </p:pic>
      <p:sp>
        <p:nvSpPr>
          <p:cNvPr id="2" name="标题 1">
            <a:extLst>
              <a:ext uri="{FF2B5EF4-FFF2-40B4-BE49-F238E27FC236}">
                <a16:creationId xmlns:a16="http://schemas.microsoft.com/office/drawing/2014/main" id="{3E29F17D-FAAE-4AF1-8919-A0296181E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主成分分析（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PCA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5B3388B-F297-4057-A40E-76A369DFA9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588" y="1545706"/>
            <a:ext cx="10515600" cy="4351338"/>
          </a:xfrm>
        </p:spPr>
        <p:txBody>
          <a:bodyPr/>
          <a:lstStyle/>
          <a:p>
            <a:r>
              <a:rPr lang="en-US" altLang="zh-CN" dirty="0"/>
              <a:t>P</a:t>
            </a:r>
            <a:r>
              <a:rPr lang="zh-CN" altLang="en-US" dirty="0"/>
              <a:t>的确定：</a:t>
            </a: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EB32C0FC-2747-4E99-9A5C-60A96725029B}"/>
              </a:ext>
            </a:extLst>
          </p:cNvPr>
          <p:cNvSpPr/>
          <p:nvPr/>
        </p:nvSpPr>
        <p:spPr>
          <a:xfrm>
            <a:off x="651588" y="2180643"/>
            <a:ext cx="54938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在线性代数上，实对称矩阵有一系列非常好的性质：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D586F716-319F-4D84-866E-749FD84B2CEB}"/>
              </a:ext>
            </a:extLst>
          </p:cNvPr>
          <p:cNvSpPr/>
          <p:nvPr/>
        </p:nvSpPr>
        <p:spPr>
          <a:xfrm>
            <a:off x="651588" y="2631647"/>
            <a:ext cx="1182344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/>
              <a:t>1</a:t>
            </a:r>
            <a:r>
              <a:rPr lang="zh-CN" altLang="en-US" dirty="0"/>
              <a:t>）实对称矩阵不同特征值对应的特征向量必然正交。</a:t>
            </a:r>
          </a:p>
          <a:p>
            <a:r>
              <a:rPr lang="en-US" altLang="zh-CN" dirty="0"/>
              <a:t>2</a:t>
            </a:r>
            <a:r>
              <a:rPr lang="zh-CN" altLang="en-US" dirty="0"/>
              <a:t>）设特征向量</a:t>
            </a:r>
            <a:r>
              <a:rPr lang="en-US" altLang="zh-CN" dirty="0"/>
              <a:t>λ</a:t>
            </a:r>
            <a:r>
              <a:rPr lang="zh-CN" altLang="en-US" dirty="0"/>
              <a:t>重数为</a:t>
            </a:r>
            <a:r>
              <a:rPr lang="en-US" altLang="zh-CN" dirty="0"/>
              <a:t>r</a:t>
            </a:r>
            <a:r>
              <a:rPr lang="zh-CN" altLang="en-US" dirty="0"/>
              <a:t>，则必然存在</a:t>
            </a:r>
            <a:r>
              <a:rPr lang="en-US" altLang="zh-CN" dirty="0"/>
              <a:t>r</a:t>
            </a:r>
            <a:r>
              <a:rPr lang="zh-CN" altLang="en-US" dirty="0"/>
              <a:t>个线性无关的特征向量对应于</a:t>
            </a:r>
            <a:r>
              <a:rPr lang="en-US" altLang="zh-CN" dirty="0"/>
              <a:t>λ</a:t>
            </a:r>
            <a:r>
              <a:rPr lang="zh-CN" altLang="en-US" dirty="0"/>
              <a:t>，因此可以将这</a:t>
            </a:r>
            <a:r>
              <a:rPr lang="en-US" altLang="zh-CN" dirty="0"/>
              <a:t>r</a:t>
            </a:r>
            <a:r>
              <a:rPr lang="zh-CN" altLang="en-US" dirty="0"/>
              <a:t>个特征向量单位正交化。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F7C4DB9A-F8F8-463A-BA9B-DFBF51574CFB}"/>
              </a:ext>
            </a:extLst>
          </p:cNvPr>
          <p:cNvSpPr/>
          <p:nvPr/>
        </p:nvSpPr>
        <p:spPr>
          <a:xfrm>
            <a:off x="651588" y="3378512"/>
            <a:ext cx="108343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/>
              <a:t>由上面两条可知，一个</a:t>
            </a:r>
            <a:r>
              <a:rPr lang="en-US" altLang="zh-CN" dirty="0"/>
              <a:t>n</a:t>
            </a:r>
            <a:r>
              <a:rPr lang="zh-CN" altLang="en-US" dirty="0"/>
              <a:t>行</a:t>
            </a:r>
            <a:r>
              <a:rPr lang="en-US" altLang="zh-CN" dirty="0"/>
              <a:t>n</a:t>
            </a:r>
            <a:r>
              <a:rPr lang="zh-CN" altLang="en-US" dirty="0"/>
              <a:t>列的实对称矩阵一定可以找到</a:t>
            </a:r>
            <a:r>
              <a:rPr lang="en-US" altLang="zh-CN" dirty="0"/>
              <a:t>n</a:t>
            </a:r>
            <a:r>
              <a:rPr lang="zh-CN" altLang="en-US" dirty="0"/>
              <a:t>个单位正交特征向量，设这</a:t>
            </a:r>
            <a:r>
              <a:rPr lang="en-US" altLang="zh-CN" dirty="0"/>
              <a:t>n</a:t>
            </a:r>
            <a:r>
              <a:rPr lang="zh-CN" altLang="en-US" dirty="0"/>
              <a:t>个特征向量为</a:t>
            </a:r>
            <a:r>
              <a:rPr lang="en-US" altLang="zh-CN" dirty="0"/>
              <a:t>e1,e2,⋯,en</a:t>
            </a:r>
            <a:r>
              <a:rPr lang="zh-CN" altLang="en-US" dirty="0"/>
              <a:t>，我们将其按列组成矩阵：</a:t>
            </a:r>
          </a:p>
        </p:txBody>
      </p:sp>
      <p:pic>
        <p:nvPicPr>
          <p:cNvPr id="9" name="图片 8">
            <a:extLst>
              <a:ext uri="{FF2B5EF4-FFF2-40B4-BE49-F238E27FC236}">
                <a16:creationId xmlns:a16="http://schemas.microsoft.com/office/drawing/2014/main" id="{0C51BADF-263B-4C2C-A368-53BBE3858B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59741" y="3668934"/>
            <a:ext cx="2276962" cy="447112"/>
          </a:xfrm>
          <a:prstGeom prst="rect">
            <a:avLst/>
          </a:prstGeom>
        </p:spPr>
      </p:pic>
      <p:sp>
        <p:nvSpPr>
          <p:cNvPr id="11" name="矩形 10">
            <a:extLst>
              <a:ext uri="{FF2B5EF4-FFF2-40B4-BE49-F238E27FC236}">
                <a16:creationId xmlns:a16="http://schemas.microsoft.com/office/drawing/2014/main" id="{DFE1AB72-57F9-4F75-ABC8-4D6F173AB746}"/>
              </a:ext>
            </a:extLst>
          </p:cNvPr>
          <p:cNvSpPr/>
          <p:nvPr/>
        </p:nvSpPr>
        <p:spPr>
          <a:xfrm>
            <a:off x="651588" y="4122386"/>
            <a:ext cx="33281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dirty="0"/>
              <a:t>则对协方差矩阵</a:t>
            </a:r>
            <a:r>
              <a:rPr lang="en-US" altLang="zh-CN" dirty="0"/>
              <a:t>C</a:t>
            </a:r>
            <a:r>
              <a:rPr lang="zh-CN" altLang="en-US" dirty="0"/>
              <a:t>有如下结论：</a:t>
            </a: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2CC66776-78F6-4561-9AEF-5BC9468D92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69600" y="4751751"/>
            <a:ext cx="1076325" cy="485775"/>
          </a:xfrm>
          <a:prstGeom prst="rect">
            <a:avLst/>
          </a:prstGeom>
        </p:spPr>
      </p:pic>
      <p:cxnSp>
        <p:nvCxnSpPr>
          <p:cNvPr id="15" name="直接箭头连接符 14">
            <a:extLst>
              <a:ext uri="{FF2B5EF4-FFF2-40B4-BE49-F238E27FC236}">
                <a16:creationId xmlns:a16="http://schemas.microsoft.com/office/drawing/2014/main" id="{74C4857C-3721-4122-826A-546DF84914BC}"/>
              </a:ext>
            </a:extLst>
          </p:cNvPr>
          <p:cNvCxnSpPr>
            <a:stCxn id="12" idx="3"/>
            <a:endCxn id="13" idx="1"/>
          </p:cNvCxnSpPr>
          <p:nvPr/>
        </p:nvCxnSpPr>
        <p:spPr>
          <a:xfrm>
            <a:off x="7599019" y="4994639"/>
            <a:ext cx="167058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矩形 17">
            <a:extLst>
              <a:ext uri="{FF2B5EF4-FFF2-40B4-BE49-F238E27FC236}">
                <a16:creationId xmlns:a16="http://schemas.microsoft.com/office/drawing/2014/main" id="{702BE47A-4CF6-4032-A89E-2CC12C87419F}"/>
              </a:ext>
            </a:extLst>
          </p:cNvPr>
          <p:cNvSpPr/>
          <p:nvPr/>
        </p:nvSpPr>
        <p:spPr>
          <a:xfrm>
            <a:off x="651588" y="5762624"/>
            <a:ext cx="112260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/>
              <a:t>如果设</a:t>
            </a:r>
            <a:r>
              <a:rPr lang="en-US" altLang="zh-CN" dirty="0"/>
              <a:t>P</a:t>
            </a:r>
            <a:r>
              <a:rPr lang="zh-CN" altLang="en-US" dirty="0"/>
              <a:t>按照</a:t>
            </a:r>
            <a:r>
              <a:rPr lang="en-US" altLang="zh-CN" dirty="0"/>
              <a:t>Λ</a:t>
            </a:r>
            <a:r>
              <a:rPr lang="zh-CN" altLang="en-US" dirty="0"/>
              <a:t>中特征值的从大到小，将特征向量从上到下排列，则用</a:t>
            </a:r>
            <a:r>
              <a:rPr lang="en-US" altLang="zh-CN" dirty="0"/>
              <a:t>P</a:t>
            </a:r>
            <a:r>
              <a:rPr lang="zh-CN" altLang="en-US" dirty="0"/>
              <a:t>的前</a:t>
            </a:r>
            <a:r>
              <a:rPr lang="en-US" altLang="zh-CN" dirty="0"/>
              <a:t>K</a:t>
            </a:r>
            <a:r>
              <a:rPr lang="zh-CN" altLang="en-US" dirty="0"/>
              <a:t>行组成的矩阵乘以原始数据矩阵</a:t>
            </a:r>
            <a:r>
              <a:rPr lang="en-US" altLang="zh-CN" dirty="0"/>
              <a:t>X</a:t>
            </a:r>
            <a:r>
              <a:rPr lang="zh-CN" altLang="en-US" dirty="0"/>
              <a:t>，就得到了我们需要的降维后的数据矩阵</a:t>
            </a:r>
            <a:r>
              <a:rPr lang="en-US" altLang="zh-CN" dirty="0"/>
              <a:t>Y</a:t>
            </a:r>
            <a:r>
              <a:rPr lang="zh-CN" altLang="en-US" dirty="0"/>
              <a:t>。</a:t>
            </a:r>
          </a:p>
        </p:txBody>
      </p:sp>
    </p:spTree>
    <p:extLst>
      <p:ext uri="{BB962C8B-B14F-4D97-AF65-F5344CB8AC3E}">
        <p14:creationId xmlns:p14="http://schemas.microsoft.com/office/powerpoint/2010/main" val="4277927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3E29F17D-FAAE-4AF1-8919-A0296181EF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主成分分析（</a:t>
            </a:r>
            <a:r>
              <a:rPr lang="en-US" altLang="zh-CN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PCA</a:t>
            </a:r>
            <a:r>
              <a:rPr lang="zh-CN" altLang="en-US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）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5B3388B-F297-4057-A40E-76A369DFA9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1588" y="1545706"/>
            <a:ext cx="10515600" cy="4351338"/>
          </a:xfrm>
        </p:spPr>
        <p:txBody>
          <a:bodyPr/>
          <a:lstStyle/>
          <a:p>
            <a:r>
              <a:rPr lang="en-US" altLang="zh-CN" dirty="0"/>
              <a:t>PCA</a:t>
            </a:r>
            <a:r>
              <a:rPr lang="zh-CN" altLang="en-US" dirty="0"/>
              <a:t>算法：</a:t>
            </a:r>
          </a:p>
        </p:txBody>
      </p:sp>
      <p:sp>
        <p:nvSpPr>
          <p:cNvPr id="10" name="矩形 9">
            <a:extLst>
              <a:ext uri="{FF2B5EF4-FFF2-40B4-BE49-F238E27FC236}">
                <a16:creationId xmlns:a16="http://schemas.microsoft.com/office/drawing/2014/main" id="{27740A55-F006-4343-B7D5-406330B20E85}"/>
              </a:ext>
            </a:extLst>
          </p:cNvPr>
          <p:cNvSpPr/>
          <p:nvPr/>
        </p:nvSpPr>
        <p:spPr>
          <a:xfrm>
            <a:off x="838200" y="2199620"/>
            <a:ext cx="849241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dirty="0"/>
              <a:t>设有</a:t>
            </a:r>
            <a:r>
              <a:rPr lang="en-US" altLang="zh-CN" dirty="0"/>
              <a:t>m</a:t>
            </a:r>
            <a:r>
              <a:rPr lang="zh-CN" altLang="en-US" dirty="0"/>
              <a:t>条</a:t>
            </a:r>
            <a:r>
              <a:rPr lang="en-US" altLang="zh-CN" dirty="0"/>
              <a:t>n</a:t>
            </a:r>
            <a:r>
              <a:rPr lang="zh-CN" altLang="en-US" dirty="0"/>
              <a:t>维数据。</a:t>
            </a:r>
          </a:p>
          <a:p>
            <a:endParaRPr lang="zh-CN" altLang="en-US" dirty="0"/>
          </a:p>
          <a:p>
            <a:r>
              <a:rPr lang="en-US" altLang="zh-CN" dirty="0"/>
              <a:t>1</a:t>
            </a:r>
            <a:r>
              <a:rPr lang="zh-CN" altLang="en-US" dirty="0"/>
              <a:t>）将原始数据按列组成</a:t>
            </a:r>
            <a:r>
              <a:rPr lang="en-US" altLang="zh-CN" dirty="0"/>
              <a:t>n</a:t>
            </a:r>
            <a:r>
              <a:rPr lang="zh-CN" altLang="en-US" dirty="0"/>
              <a:t>行</a:t>
            </a:r>
            <a:r>
              <a:rPr lang="en-US" altLang="zh-CN" dirty="0"/>
              <a:t>m</a:t>
            </a:r>
            <a:r>
              <a:rPr lang="zh-CN" altLang="en-US" dirty="0"/>
              <a:t>列矩阵</a:t>
            </a:r>
            <a:r>
              <a:rPr lang="en-US" altLang="zh-CN" dirty="0"/>
              <a:t>X</a:t>
            </a:r>
          </a:p>
          <a:p>
            <a:endParaRPr lang="en-US" altLang="zh-CN" dirty="0"/>
          </a:p>
          <a:p>
            <a:r>
              <a:rPr lang="en-US" altLang="zh-CN" dirty="0"/>
              <a:t>2</a:t>
            </a:r>
            <a:r>
              <a:rPr lang="zh-CN" altLang="en-US" dirty="0"/>
              <a:t>）将</a:t>
            </a:r>
            <a:r>
              <a:rPr lang="en-US" altLang="zh-CN" dirty="0"/>
              <a:t>X</a:t>
            </a:r>
            <a:r>
              <a:rPr lang="zh-CN" altLang="en-US" dirty="0"/>
              <a:t>的每一行（代表一个属性字段）进行零均值化，即减去这一行的均值</a:t>
            </a:r>
          </a:p>
          <a:p>
            <a:endParaRPr lang="zh-CN" altLang="en-US" dirty="0"/>
          </a:p>
          <a:p>
            <a:r>
              <a:rPr lang="en-US" altLang="zh-CN" dirty="0"/>
              <a:t>3</a:t>
            </a:r>
            <a:r>
              <a:rPr lang="zh-CN" altLang="en-US" dirty="0"/>
              <a:t>）求出协方差矩阵</a:t>
            </a:r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4</a:t>
            </a:r>
            <a:r>
              <a:rPr lang="zh-CN" altLang="en-US" dirty="0"/>
              <a:t>）求出协方差矩阵的特征值及对应的特征向量</a:t>
            </a:r>
          </a:p>
          <a:p>
            <a:endParaRPr lang="zh-CN" altLang="en-US" dirty="0"/>
          </a:p>
          <a:p>
            <a:r>
              <a:rPr lang="en-US" altLang="zh-CN" dirty="0"/>
              <a:t>5</a:t>
            </a:r>
            <a:r>
              <a:rPr lang="zh-CN" altLang="en-US" dirty="0"/>
              <a:t>）将特征向量按对应特征值大小从上到下按行排列成矩阵，取前</a:t>
            </a:r>
            <a:r>
              <a:rPr lang="en-US" altLang="zh-CN" dirty="0"/>
              <a:t>k</a:t>
            </a:r>
            <a:r>
              <a:rPr lang="zh-CN" altLang="en-US" dirty="0"/>
              <a:t>行组成矩阵</a:t>
            </a:r>
            <a:r>
              <a:rPr lang="en-US" altLang="zh-CN" dirty="0"/>
              <a:t>P</a:t>
            </a:r>
          </a:p>
          <a:p>
            <a:endParaRPr lang="en-US" altLang="zh-CN" dirty="0"/>
          </a:p>
          <a:p>
            <a:r>
              <a:rPr lang="en-US" altLang="zh-CN" dirty="0"/>
              <a:t>6</a:t>
            </a:r>
            <a:r>
              <a:rPr lang="zh-CN" altLang="en-US" dirty="0"/>
              <a:t>）</a:t>
            </a:r>
            <a:r>
              <a:rPr lang="en-US" altLang="zh-CN" dirty="0"/>
              <a:t>Y=PX</a:t>
            </a:r>
            <a:r>
              <a:rPr lang="zh-CN" altLang="en-US" dirty="0"/>
              <a:t>即为降维到</a:t>
            </a:r>
            <a:r>
              <a:rPr lang="en-US" altLang="zh-CN" dirty="0"/>
              <a:t>k</a:t>
            </a:r>
            <a:r>
              <a:rPr lang="zh-CN" altLang="en-US" dirty="0"/>
              <a:t>维后的数据</a:t>
            </a:r>
          </a:p>
        </p:txBody>
      </p:sp>
      <p:pic>
        <p:nvPicPr>
          <p:cNvPr id="14" name="图片 13">
            <a:extLst>
              <a:ext uri="{FF2B5EF4-FFF2-40B4-BE49-F238E27FC236}">
                <a16:creationId xmlns:a16="http://schemas.microsoft.com/office/drawing/2014/main" id="{A46C5F53-4C46-483C-924E-CC3A38139D9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2490" y="3860541"/>
            <a:ext cx="1314450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9149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938</Words>
  <Application>Microsoft Office PowerPoint</Application>
  <PresentationFormat>宽屏</PresentationFormat>
  <Paragraphs>54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11" baseType="lpstr">
      <vt:lpstr>等线</vt:lpstr>
      <vt:lpstr>等线 Light</vt:lpstr>
      <vt:lpstr>Arial</vt:lpstr>
      <vt:lpstr>Office 主题​​</vt:lpstr>
      <vt:lpstr>主成分分析</vt:lpstr>
      <vt:lpstr>主成分分析（PCA）</vt:lpstr>
      <vt:lpstr>主成分分析（PCA）</vt:lpstr>
      <vt:lpstr>主成分分析（PCA）</vt:lpstr>
      <vt:lpstr>主成分分析（PCA）</vt:lpstr>
      <vt:lpstr>主成分分析（PCA）</vt:lpstr>
      <vt:lpstr>主成分分析（PCA）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主成分分析与数据训练</dc:title>
  <dc:creator>刘腾俊</dc:creator>
  <cp:lastModifiedBy>刘 腾俊</cp:lastModifiedBy>
  <cp:revision>15</cp:revision>
  <dcterms:created xsi:type="dcterms:W3CDTF">2018-05-18T10:22:43Z</dcterms:created>
  <dcterms:modified xsi:type="dcterms:W3CDTF">2019-05-16T08:06:13Z</dcterms:modified>
</cp:coreProperties>
</file>